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verage" panose="020B0604020202020204" charset="0"/>
      <p:regular r:id="rId12"/>
    </p:embeddedFont>
    <p:embeddedFont>
      <p:font typeface="Caveat" panose="020B0604020202020204" charset="0"/>
      <p:regular r:id="rId13"/>
      <p:bold r:id="rId14"/>
    </p:embeddedFont>
    <p:embeddedFont>
      <p:font typeface="Caveat Medium" panose="020B0604020202020204" charset="0"/>
      <p:regular r:id="rId15"/>
      <p:bold r:id="rId16"/>
    </p:embeddedFont>
    <p:embeddedFont>
      <p:font typeface="Caveat SemiBold" panose="020B0604020202020204" charset="0"/>
      <p:regular r:id="rId17"/>
      <p:bold r:id="rId18"/>
    </p:embeddedFont>
    <p:embeddedFont>
      <p:font typeface="Oswald" panose="00000500000000000000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media/image10.gif>
</file>

<file path=ppt/media/image11.png>
</file>

<file path=ppt/media/image12.jpg>
</file>

<file path=ppt/media/image2.jpg>
</file>

<file path=ppt/media/image3.jpg>
</file>

<file path=ppt/media/image4.gif>
</file>

<file path=ppt/media/image5.png>
</file>

<file path=ppt/media/image6.jpg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721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721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a09503d44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a09503d44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7216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7216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97216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97216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97216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97216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721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7216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97216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97216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972163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972163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627e983809_0_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627e983809_0_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 idx="4294967295"/>
          </p:nvPr>
        </p:nvSpPr>
        <p:spPr>
          <a:xfrm>
            <a:off x="5477750" y="70650"/>
            <a:ext cx="3562500" cy="25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DD7E6B"/>
                </a:solidFill>
                <a:latin typeface="Caveat"/>
                <a:ea typeface="Caveat"/>
                <a:cs typeface="Caveat"/>
                <a:sym typeface="Caveat"/>
              </a:rPr>
              <a:t>Music Recognition system </a:t>
            </a:r>
            <a:endParaRPr sz="5500" dirty="0">
              <a:solidFill>
                <a:srgbClr val="DD7E6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4294967295"/>
          </p:nvPr>
        </p:nvSpPr>
        <p:spPr>
          <a:xfrm>
            <a:off x="5602575" y="2536427"/>
            <a:ext cx="32040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Using “Open Ai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3000" dirty="0">
              <a:solidFill>
                <a:srgbClr val="CCCCCC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pic>
        <p:nvPicPr>
          <p:cNvPr id="61" name="Google Shape;61;p13" descr="Looking down on waves breaking against rock formation"/>
          <p:cNvPicPr preferRelativeResize="0"/>
          <p:nvPr/>
        </p:nvPicPr>
        <p:blipFill rotWithShape="1">
          <a:blip r:embed="rId3">
            <a:alphaModFix/>
          </a:blip>
          <a:srcRect l="43436" t="2742" r="9328"/>
          <a:stretch/>
        </p:blipFill>
        <p:spPr>
          <a:xfrm>
            <a:off x="76200" y="70650"/>
            <a:ext cx="1822199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 descr="Legs wearing loose-fitting black pants and low-top athletic shoes standing on rugged terrain"/>
          <p:cNvPicPr preferRelativeResize="0"/>
          <p:nvPr/>
        </p:nvPicPr>
        <p:blipFill rotWithShape="1">
          <a:blip r:embed="rId4">
            <a:alphaModFix/>
          </a:blip>
          <a:srcRect l="47051" r="17029" b="1390"/>
          <a:stretch/>
        </p:blipFill>
        <p:spPr>
          <a:xfrm>
            <a:off x="1939425" y="70650"/>
            <a:ext cx="1822202" cy="50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 descr="Golden Gate Bridge in fog"/>
          <p:cNvPicPr preferRelativeResize="0"/>
          <p:nvPr/>
        </p:nvPicPr>
        <p:blipFill rotWithShape="1">
          <a:blip r:embed="rId5">
            <a:alphaModFix/>
          </a:blip>
          <a:srcRect l="10919" r="34234"/>
          <a:stretch/>
        </p:blipFill>
        <p:spPr>
          <a:xfrm>
            <a:off x="3802650" y="0"/>
            <a:ext cx="1508023" cy="50728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3">
            <a:extLst>
              <a:ext uri="{FF2B5EF4-FFF2-40B4-BE49-F238E27FC236}">
                <a16:creationId xmlns:a16="http://schemas.microsoft.com/office/drawing/2014/main" id="{0A56C39C-BA0B-C263-5417-57C9C89AB4B9}"/>
              </a:ext>
            </a:extLst>
          </p:cNvPr>
          <p:cNvSpPr txBox="1">
            <a:spLocks/>
          </p:cNvSpPr>
          <p:nvPr/>
        </p:nvSpPr>
        <p:spPr>
          <a:xfrm>
            <a:off x="5602575" y="3076754"/>
            <a:ext cx="3204000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indent="0">
              <a:spcAft>
                <a:spcPts val="1200"/>
              </a:spcAft>
              <a:buFont typeface="Average"/>
              <a:buNone/>
            </a:pPr>
            <a:r>
              <a:rPr lang="en-IN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Group 5</a:t>
            </a:r>
          </a:p>
          <a:p>
            <a:pPr marL="0" indent="0">
              <a:spcAft>
                <a:spcPts val="1200"/>
              </a:spcAft>
              <a:buFont typeface="Average"/>
              <a:buNone/>
            </a:pPr>
            <a:r>
              <a:rPr lang="en-IN" sz="12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Ankit </a:t>
            </a:r>
            <a:r>
              <a:rPr lang="en-IN" sz="1200" dirty="0" err="1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varma</a:t>
            </a:r>
            <a:r>
              <a:rPr lang="en-IN" sz="12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– 23MAS10016</a:t>
            </a:r>
          </a:p>
          <a:p>
            <a:pPr marL="0" indent="0">
              <a:spcAft>
                <a:spcPts val="1200"/>
              </a:spcAft>
              <a:buFont typeface="Average"/>
              <a:buNone/>
            </a:pPr>
            <a:r>
              <a:rPr lang="en-IN" sz="1200" dirty="0" err="1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Kotla</a:t>
            </a:r>
            <a:r>
              <a:rPr lang="en-IN" sz="12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Praveen – 23MAS10036</a:t>
            </a:r>
          </a:p>
          <a:p>
            <a:pPr marL="0" indent="0">
              <a:spcAft>
                <a:spcPts val="1200"/>
              </a:spcAft>
              <a:buFont typeface="Average"/>
              <a:buNone/>
            </a:pPr>
            <a:r>
              <a:rPr lang="en-IN" sz="1200" dirty="0" err="1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Bianka</a:t>
            </a:r>
            <a:r>
              <a:rPr lang="en-IN" sz="12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Thomas – 23MAS10013</a:t>
            </a:r>
          </a:p>
          <a:p>
            <a:pPr marL="0" indent="0">
              <a:spcAft>
                <a:spcPts val="1200"/>
              </a:spcAft>
              <a:buFont typeface="Average"/>
              <a:buNone/>
            </a:pPr>
            <a:r>
              <a:rPr lang="en-IN" sz="1200" dirty="0">
                <a:solidFill>
                  <a:srgbClr val="CCCC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Srinivas K M – 23MAS10012</a:t>
            </a:r>
          </a:p>
          <a:p>
            <a:pPr marL="0" indent="0">
              <a:spcAft>
                <a:spcPts val="1200"/>
              </a:spcAft>
              <a:buFont typeface="Average"/>
              <a:buNone/>
            </a:pPr>
            <a:endParaRPr lang="en-IN" sz="3000" dirty="0">
              <a:solidFill>
                <a:srgbClr val="CCCCCC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/>
        </p:nvSpPr>
        <p:spPr>
          <a:xfrm>
            <a:off x="771525" y="861525"/>
            <a:ext cx="42564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u="sng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Content </a:t>
            </a:r>
            <a:endParaRPr sz="3000" b="1" u="sng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91500" y="1427325"/>
            <a:ext cx="7573800" cy="24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Introduction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Open AI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API key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Large Language model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Implementation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aveat SemiBold"/>
              <a:buChar char="●"/>
            </a:pPr>
            <a:r>
              <a:rPr lang="en" sz="3000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Output</a:t>
            </a:r>
            <a:endParaRPr sz="300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l="17414" r="24728"/>
          <a:stretch/>
        </p:blipFill>
        <p:spPr>
          <a:xfrm flipH="1">
            <a:off x="4783350" y="925825"/>
            <a:ext cx="4050600" cy="3750600"/>
          </a:xfrm>
          <a:prstGeom prst="roundRect">
            <a:avLst>
              <a:gd name="adj" fmla="val 30856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/>
        </p:nvSpPr>
        <p:spPr>
          <a:xfrm>
            <a:off x="360075" y="540050"/>
            <a:ext cx="25845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Introduction </a:t>
            </a:r>
            <a:endParaRPr sz="3000" b="1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41475" y="1138050"/>
            <a:ext cx="57480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2500" dirty="0">
                <a:solidFill>
                  <a:srgbClr val="D1D5DB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Music recognition system leveraging OpenAI's powerful GPT-3.5 architecture.</a:t>
            </a:r>
            <a:endParaRPr sz="2500" dirty="0">
              <a:solidFill>
                <a:srgbClr val="D1D5DB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2500" dirty="0">
                <a:solidFill>
                  <a:srgbClr val="D1D5DB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This innovative project aims to revolutionize how we interact with music, enabling seamless identification of genres, artists, and titles.   </a:t>
            </a:r>
            <a:endParaRPr sz="2500" dirty="0">
              <a:solidFill>
                <a:srgbClr val="D1D5DB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2500" dirty="0">
                <a:solidFill>
                  <a:srgbClr val="D1D5DB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 Harnessing the capabilities of OpenAI, our system promises an immersive and accurate musical experience for users in today's dynamic digital landscape.</a:t>
            </a:r>
            <a:endParaRPr sz="2500" dirty="0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9225" y="1221600"/>
            <a:ext cx="3096300" cy="3369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552925" y="585075"/>
            <a:ext cx="2366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u="sng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Open AI</a:t>
            </a:r>
            <a:endParaRPr sz="3000" b="1" u="sng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282900" y="1407975"/>
            <a:ext cx="6005100" cy="29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7350"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1800" dirty="0">
                <a:solidFill>
                  <a:srgbClr val="D1D5DB"/>
                </a:solidFill>
                <a:latin typeface="Caveat SemiBold"/>
                <a:sym typeface="Caveat SemiBold"/>
              </a:rPr>
              <a:t>OpenAI stands at the forefront of artificial intelligence, boasting the powerful GPT-3.5 architecture. </a:t>
            </a:r>
            <a:endParaRPr sz="1800" dirty="0">
              <a:solidFill>
                <a:srgbClr val="D1D5DB"/>
              </a:solidFill>
              <a:latin typeface="Caveat SemiBold"/>
              <a:sym typeface="Caveat SemiBold"/>
            </a:endParaRPr>
          </a:p>
          <a:p>
            <a:pPr marL="457200" indent="-387350"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1800" dirty="0">
                <a:solidFill>
                  <a:srgbClr val="D1D5DB"/>
                </a:solidFill>
                <a:latin typeface="Caveat SemiBold"/>
                <a:sym typeface="Caveat SemiBold"/>
              </a:rPr>
              <a:t>Functioning as a language model, it excels in natural language understanding and generation.</a:t>
            </a:r>
            <a:endParaRPr sz="1800" dirty="0">
              <a:solidFill>
                <a:srgbClr val="D1D5DB"/>
              </a:solidFill>
              <a:latin typeface="Caveat SemiBold"/>
              <a:sym typeface="Caveat SemiBold"/>
            </a:endParaRPr>
          </a:p>
          <a:p>
            <a:pPr marL="457200" indent="-387350"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1800" dirty="0">
                <a:solidFill>
                  <a:srgbClr val="D1D5DB"/>
                </a:solidFill>
                <a:latin typeface="Caveat SemiBold"/>
                <a:sym typeface="Caveat SemiBold"/>
              </a:rPr>
              <a:t> OpenAI's capabilities extend to diverse applications, from text completion to language translation, content creation, and problem-solving</a:t>
            </a:r>
            <a:endParaRPr sz="1800" dirty="0">
              <a:solidFill>
                <a:srgbClr val="D1D5DB"/>
              </a:solidFill>
              <a:latin typeface="Caveat SemiBold"/>
              <a:sym typeface="Caveat SemiBold"/>
            </a:endParaRPr>
          </a:p>
          <a:p>
            <a:pPr marL="457200" indent="-387350">
              <a:buClr>
                <a:srgbClr val="D1D5DB"/>
              </a:buClr>
              <a:buSzPts val="2500"/>
              <a:buFont typeface="Caveat SemiBold"/>
              <a:buChar char="●"/>
            </a:pPr>
            <a:r>
              <a:rPr lang="en" sz="1800" dirty="0">
                <a:solidFill>
                  <a:srgbClr val="D1D5DB"/>
                </a:solidFill>
                <a:latin typeface="Caveat SemiBold"/>
                <a:sym typeface="Caveat SemiBold"/>
              </a:rPr>
              <a:t> By harnessing OpenAI's functionalities, we unlock doors to creativity, efficiency, and novel solutions in the ever-evolving landscape of artificial intelligence</a:t>
            </a:r>
            <a:r>
              <a:rPr lang="en" sz="1800" dirty="0">
                <a:solidFill>
                  <a:srgbClr val="D1D5DB"/>
                </a:solidFill>
                <a:latin typeface="Caveat SemiBold"/>
                <a:sym typeface="Average"/>
              </a:rPr>
              <a:t>.</a:t>
            </a:r>
            <a:endParaRPr sz="1800" dirty="0">
              <a:solidFill>
                <a:srgbClr val="D1D5DB"/>
              </a:solidFill>
              <a:latin typeface="Caveat SemiBold"/>
              <a:sym typeface="Average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99997">
            <a:off x="6461461" y="1425350"/>
            <a:ext cx="2202125" cy="128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 idx="4294967295"/>
          </p:nvPr>
        </p:nvSpPr>
        <p:spPr>
          <a:xfrm>
            <a:off x="342650" y="464175"/>
            <a:ext cx="20877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Caveat"/>
                <a:ea typeface="Caveat"/>
                <a:cs typeface="Caveat"/>
                <a:sym typeface="Caveat"/>
              </a:rPr>
              <a:t>API key </a:t>
            </a:r>
            <a:endParaRPr b="1" u="sng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4294967295"/>
          </p:nvPr>
        </p:nvSpPr>
        <p:spPr>
          <a:xfrm>
            <a:off x="3658330" y="524323"/>
            <a:ext cx="5572500" cy="3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60000"/>
                  <a:lumOff val="40000"/>
                </a:schemeClr>
              </a:buClr>
              <a:buSzPct val="80000"/>
              <a:buFont typeface="Caveat SemiBold" panose="020B0604020202020204" charset="0"/>
              <a:buChar char="●"/>
            </a:pPr>
            <a:r>
              <a:rPr lang="en" sz="2000" dirty="0">
                <a:solidFill>
                  <a:srgbClr val="FFF2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An API key is a unique identifier that grants access to a specific set of functionalities or data within an application programming interface.</a:t>
            </a:r>
            <a:endParaRPr sz="2000" dirty="0">
              <a:solidFill>
                <a:srgbClr val="FFF2CC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342900" lvl="0" algn="l" rtl="0">
              <a:spcBef>
                <a:spcPts val="1200"/>
              </a:spcBef>
              <a:spcAft>
                <a:spcPts val="0"/>
              </a:spcAft>
              <a:buClr>
                <a:schemeClr val="accent5">
                  <a:lumMod val="60000"/>
                  <a:lumOff val="40000"/>
                </a:schemeClr>
              </a:buClr>
              <a:buSzPct val="80000"/>
              <a:buFont typeface="Caveat SemiBold" panose="020B0604020202020204" charset="0"/>
              <a:buChar char="●"/>
            </a:pPr>
            <a:r>
              <a:rPr lang="en" sz="2000" dirty="0">
                <a:solidFill>
                  <a:srgbClr val="FFF2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It serves as a secure authentication token, allowing developers to make authorized requests and access protected resources.</a:t>
            </a:r>
            <a:endParaRPr sz="2000" dirty="0">
              <a:solidFill>
                <a:srgbClr val="FFF2CC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marL="342900" lvl="0" algn="l" rtl="0">
              <a:spcBef>
                <a:spcPts val="1200"/>
              </a:spcBef>
              <a:spcAft>
                <a:spcPts val="1200"/>
              </a:spcAft>
              <a:buClr>
                <a:schemeClr val="accent5">
                  <a:lumMod val="60000"/>
                  <a:lumOff val="40000"/>
                </a:schemeClr>
              </a:buClr>
              <a:buSzPct val="80000"/>
              <a:buFont typeface="Caveat SemiBold" panose="020B0604020202020204" charset="0"/>
              <a:buChar char="●"/>
            </a:pPr>
            <a:r>
              <a:rPr lang="en" sz="2000" dirty="0">
                <a:solidFill>
                  <a:srgbClr val="FFF2CC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 This key acts as a digital passcode, ensuring that only authorized users or applications can interact with the associated API, safeguarding data and maintaining system integrity.</a:t>
            </a:r>
            <a:endParaRPr sz="2000" dirty="0">
              <a:solidFill>
                <a:srgbClr val="FFF2CC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40298">
            <a:off x="156640" y="1830490"/>
            <a:ext cx="3198269" cy="2437920"/>
          </a:xfrm>
          <a:prstGeom prst="roundRect">
            <a:avLst>
              <a:gd name="adj" fmla="val 19688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/>
        </p:nvSpPr>
        <p:spPr>
          <a:xfrm>
            <a:off x="334325" y="527200"/>
            <a:ext cx="35232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u="sng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Large Language model”LLM”</a:t>
            </a:r>
            <a:endParaRPr sz="2500" b="1" u="sng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102900" y="1215225"/>
            <a:ext cx="4410600" cy="27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60000"/>
                  <a:lumOff val="40000"/>
                </a:schemeClr>
              </a:buClr>
              <a:buFont typeface="Caveat" panose="020B0604020202020204" charset="0"/>
              <a:buChar char="●"/>
            </a:pPr>
            <a:r>
              <a:rPr lang="en" sz="1800" b="1" dirty="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These are sophisticated artificial intelligence models designed to understand and generate human-like text. Notable examples .</a:t>
            </a:r>
            <a:endParaRPr sz="1800" b="1" dirty="0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60000"/>
                  <a:lumOff val="40000"/>
                </a:schemeClr>
              </a:buClr>
              <a:buFont typeface="Caveat" panose="020B0604020202020204" charset="0"/>
              <a:buChar char="●"/>
            </a:pPr>
            <a:r>
              <a:rPr lang="en" sz="1800" b="1" dirty="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Include GPT-3, developed by OpenAI, which can perform various language-related tasks, such as text completion, translation, and content creation..</a:t>
            </a:r>
            <a:endParaRPr sz="1800" b="1" dirty="0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2">
                  <a:lumMod val="60000"/>
                  <a:lumOff val="40000"/>
                </a:schemeClr>
              </a:buClr>
              <a:buFont typeface="Caveat" panose="020B0604020202020204" charset="0"/>
              <a:buChar char="●"/>
            </a:pPr>
            <a:r>
              <a:rPr lang="en" sz="1800" b="1" dirty="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 LLMs are pivotal in natural language processing, significantly impacting fields like machine learning, AI research, and diverse applications in technology.</a:t>
            </a:r>
            <a:endParaRPr sz="1800" b="1" dirty="0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l="1739" t="1758"/>
          <a:stretch/>
        </p:blipFill>
        <p:spPr>
          <a:xfrm>
            <a:off x="4809200" y="1215225"/>
            <a:ext cx="4103100" cy="3291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527200" y="192875"/>
            <a:ext cx="41148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u="sng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rPr>
              <a:t>Implementation </a:t>
            </a:r>
            <a:endParaRPr sz="3000" b="1" u="sng">
              <a:solidFill>
                <a:schemeClr val="accent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141450" y="983700"/>
            <a:ext cx="8010900" cy="3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Developed a music recommendation system using OpenAI's GPT-3.5 Turbo.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Utilized Colab for coding efficiency and installed necessary packages like 'cohere'        and 'tiktoken.'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Integrated OpenAI API key for secure authentication.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Created a user-friendly chat interface to interact with the model.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Demonstrated system functionality, recommending music based on user input.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Ensured a seamless experience with continuous user interaction until exit command.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Explored version control using 'openai==0.28.'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  <a:latin typeface="Caveat Medium"/>
                <a:ea typeface="Caveat Medium"/>
                <a:cs typeface="Caveat Medium"/>
                <a:sym typeface="Caveat Medium"/>
              </a:rPr>
              <a:t>- Simplified and optimized code for effective presentation.</a:t>
            </a: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977275" y="334350"/>
            <a:ext cx="45519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chemeClr val="accent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Output </a:t>
            </a:r>
            <a:endParaRPr sz="3000" u="sng">
              <a:solidFill>
                <a:schemeClr val="accent3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996AF-BBE1-8DF5-F5D0-667536C0D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75" y="921328"/>
            <a:ext cx="7758016" cy="3809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/>
        </p:nvSpPr>
        <p:spPr>
          <a:xfrm>
            <a:off x="1800225" y="1517325"/>
            <a:ext cx="3587700" cy="9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5297825" y="2468925"/>
            <a:ext cx="2841600" cy="26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Thank </a:t>
            </a:r>
            <a:endParaRPr sz="80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you</a:t>
            </a:r>
            <a:endParaRPr sz="80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416</Words>
  <Application>Microsoft Office PowerPoint</Application>
  <PresentationFormat>On-screen Show (16:9)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Caveat Medium</vt:lpstr>
      <vt:lpstr>Caveat</vt:lpstr>
      <vt:lpstr>Arial</vt:lpstr>
      <vt:lpstr>Oswald</vt:lpstr>
      <vt:lpstr>Caveat SemiBold</vt:lpstr>
      <vt:lpstr>Average</vt:lpstr>
      <vt:lpstr>Slate</vt:lpstr>
      <vt:lpstr>Music Recognition system </vt:lpstr>
      <vt:lpstr>PowerPoint Presentation</vt:lpstr>
      <vt:lpstr>PowerPoint Presentation</vt:lpstr>
      <vt:lpstr>PowerPoint Presentation</vt:lpstr>
      <vt:lpstr>API key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Recognition system </dc:title>
  <cp:lastModifiedBy>Srinivas Km</cp:lastModifiedBy>
  <cp:revision>3</cp:revision>
  <dcterms:modified xsi:type="dcterms:W3CDTF">2023-11-30T04:23:34Z</dcterms:modified>
</cp:coreProperties>
</file>